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8" r:id="rId3"/>
    <p:sldId id="257" r:id="rId4"/>
    <p:sldId id="269" r:id="rId5"/>
    <p:sldId id="270" r:id="rId6"/>
    <p:sldId id="271" r:id="rId7"/>
    <p:sldId id="272" r:id="rId8"/>
    <p:sldId id="273" r:id="rId9"/>
    <p:sldId id="263" r:id="rId10"/>
    <p:sldId id="274" r:id="rId11"/>
    <p:sldId id="275" r:id="rId12"/>
    <p:sldId id="276" r:id="rId13"/>
    <p:sldId id="277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00"/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9651" autoAdjust="0"/>
  </p:normalViewPr>
  <p:slideViewPr>
    <p:cSldViewPr>
      <p:cViewPr varScale="1">
        <p:scale>
          <a:sx n="71" d="100"/>
          <a:sy n="71" d="100"/>
        </p:scale>
        <p:origin x="4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AC24DE-AAE3-4DBC-A7EB-215720E29F18}" type="datetimeFigureOut">
              <a:rPr lang="en-US"/>
              <a:pPr>
                <a:defRPr/>
              </a:pPr>
              <a:t>8/29/2014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6E8EDF-E1C5-4C60-834D-3A347508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25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C8303C-5CC3-453C-88E5-E5C0E1E09944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092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200400" y="6324600"/>
            <a:ext cx="2895600" cy="533400"/>
          </a:xfrm>
          <a:prstGeom prst="rect">
            <a:avLst/>
          </a:prstGeom>
        </p:spPr>
        <p:txBody>
          <a:bodyPr anchor="ctr"/>
          <a:lstStyle>
            <a:lvl1pPr algn="ctr"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©2010 Teacher’s Discovery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29D4-FE6B-4ECF-A9D7-7E2ADE56B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Drum hit tom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200400" y="6324600"/>
            <a:ext cx="2895600" cy="533400"/>
          </a:xfrm>
          <a:prstGeom prst="rect">
            <a:avLst/>
          </a:prstGeom>
        </p:spPr>
        <p:txBody>
          <a:bodyPr anchor="ctr"/>
          <a:lstStyle>
            <a:lvl1pPr algn="ctr"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©2010 Teacher’s Discovery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06CE-758B-4232-A819-4E41CA1D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Drum hit tom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200400" y="6324600"/>
            <a:ext cx="2895600" cy="533400"/>
          </a:xfrm>
          <a:prstGeom prst="rect">
            <a:avLst/>
          </a:prstGeom>
        </p:spPr>
        <p:txBody>
          <a:bodyPr anchor="ctr"/>
          <a:lstStyle>
            <a:lvl1pPr algn="ctr"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©2010 Teacher’s Discovery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C4D3-C14C-4BDC-9B74-A149016D8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Drum hit tom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©2010 Teacher’s Discovery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5607A9-FB52-4308-B5E8-D58F83821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border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1438" y="685800"/>
            <a:ext cx="92916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RED BOX LOGO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6764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border2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46050" y="2133600"/>
            <a:ext cx="9442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</p:sldLayoutIdLst>
  <p:transition>
    <p:sndAc>
      <p:stSnd>
        <p:snd r:embed="rId5" name="Drum hit tom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discovery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yan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62213"/>
            <a:ext cx="33528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33600" y="381000"/>
            <a:ext cx="4876800" cy="3844925"/>
            <a:chOff x="2133600" y="381000"/>
            <a:chExt cx="4876800" cy="3845052"/>
          </a:xfrm>
        </p:grpSpPr>
        <p:pic>
          <p:nvPicPr>
            <p:cNvPr id="5128" name="Picture 6" descr="wordballoncartoo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3600" y="381000"/>
              <a:ext cx="4876800" cy="3845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2819400" y="1371633"/>
              <a:ext cx="3505200" cy="2133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normAutofit fontScale="67500" lnSpcReduction="20000"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4400" dirty="0">
                  <a:latin typeface="Arial" pitchFamily="34" charset="0"/>
                  <a:ea typeface="+mj-ea"/>
                  <a:cs typeface="Arial" pitchFamily="34" charset="0"/>
                </a:rPr>
                <a:t>Gender of Nouns:</a:t>
              </a:r>
              <a:br>
                <a:rPr lang="en-US" sz="4400" dirty="0"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lang="en-US" sz="4400" dirty="0">
                  <a:latin typeface="Arial" pitchFamily="34" charset="0"/>
                  <a:ea typeface="+mj-ea"/>
                  <a:cs typeface="Arial" pitchFamily="34" charset="0"/>
                </a:rPr>
                <a:t>Definite and Indefinite Articles</a:t>
              </a:r>
              <a:br>
                <a:rPr lang="en-US" sz="4400" dirty="0">
                  <a:latin typeface="Arial" pitchFamily="34" charset="0"/>
                  <a:ea typeface="+mj-ea"/>
                  <a:cs typeface="Arial" pitchFamily="34" charset="0"/>
                </a:rPr>
              </a:br>
              <a:endParaRPr lang="en-US" sz="44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24000" y="2971800"/>
            <a:ext cx="4114800" cy="2651125"/>
            <a:chOff x="1524000" y="2971800"/>
            <a:chExt cx="4114800" cy="2651765"/>
          </a:xfrm>
        </p:grpSpPr>
        <p:pic>
          <p:nvPicPr>
            <p:cNvPr id="5126" name="Picture 7" descr="wordballoncartoo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524000" y="2971800"/>
              <a:ext cx="4114800" cy="2651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Rectangle 3"/>
            <p:cNvSpPr txBox="1">
              <a:spLocks noChangeArrowheads="1"/>
            </p:cNvSpPr>
            <p:nvPr/>
          </p:nvSpPr>
          <p:spPr bwMode="auto">
            <a:xfrm>
              <a:off x="1905000" y="3733800"/>
              <a:ext cx="3429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>
                  <a:solidFill>
                    <a:srgbClr val="FF0000"/>
                  </a:solidFill>
                  <a:cs typeface="Arial" charset="0"/>
                </a:rPr>
                <a:t>Is it masculine or feminine?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endParaRPr lang="en-US" sz="3200">
                <a:cs typeface="Arial" charset="0"/>
              </a:endParaRPr>
            </a:p>
          </p:txBody>
        </p:sp>
      </p:grpSp>
      <p:pic>
        <p:nvPicPr>
          <p:cNvPr id="15" name="Picture 14" descr="jagua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14220" flipH="1">
            <a:off x="-1524000" y="5187950"/>
            <a:ext cx="35369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 hit tom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76200" y="2895600"/>
            <a:ext cx="9067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Days of Week </a:t>
            </a:r>
            <a:r>
              <a:rPr lang="en-US" sz="28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- </a:t>
            </a:r>
            <a:r>
              <a:rPr lang="en-US" sz="2800" b="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Ejemplo</a:t>
            </a:r>
            <a:r>
              <a:rPr lang="en-US" sz="2800" b="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: </a:t>
            </a:r>
            <a:r>
              <a:rPr lang="en-US" sz="28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el </a:t>
            </a:r>
            <a:r>
              <a:rPr lang="en-US" sz="28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lunes</a:t>
            </a:r>
            <a:endParaRPr lang="en-US" sz="2800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Months </a:t>
            </a:r>
            <a:r>
              <a:rPr lang="en-US" sz="28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- </a:t>
            </a:r>
            <a:r>
              <a:rPr lang="en-US" sz="2800" b="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Ejemplo</a:t>
            </a:r>
            <a:r>
              <a:rPr lang="en-US" sz="2800" b="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: </a:t>
            </a:r>
            <a:r>
              <a:rPr lang="en-US" sz="28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(el) </a:t>
            </a:r>
            <a:r>
              <a:rPr lang="en-US" sz="28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enero</a:t>
            </a:r>
            <a:endParaRPr lang="en-US" sz="2800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Numbers </a:t>
            </a:r>
            <a:r>
              <a:rPr lang="en-US" sz="28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- </a:t>
            </a:r>
            <a:r>
              <a:rPr lang="en-US" sz="2800" b="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Ejemplo</a:t>
            </a:r>
            <a:r>
              <a:rPr lang="en-US" sz="2800" b="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: </a:t>
            </a:r>
            <a:r>
              <a:rPr lang="en-US" sz="28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el quince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Colors</a:t>
            </a:r>
            <a:r>
              <a:rPr lang="en-US" sz="28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(when used as nouns) - </a:t>
            </a:r>
          </a:p>
          <a:p>
            <a:pPr>
              <a:buClr>
                <a:srgbClr val="FF0000"/>
              </a:buClr>
              <a:defRPr/>
            </a:pPr>
            <a:r>
              <a:rPr lang="en-US" sz="28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      </a:t>
            </a:r>
            <a:r>
              <a:rPr lang="en-US" sz="2800" b="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Ejemplo</a:t>
            </a:r>
            <a:r>
              <a:rPr lang="en-US" sz="2800" b="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: </a:t>
            </a:r>
            <a:r>
              <a:rPr lang="en-US" sz="28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Me </a:t>
            </a:r>
            <a:r>
              <a:rPr lang="en-US" sz="28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gusta</a:t>
            </a:r>
            <a:r>
              <a:rPr lang="en-US" sz="28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el </a:t>
            </a:r>
            <a:r>
              <a:rPr lang="en-US" sz="28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verde</a:t>
            </a:r>
            <a:r>
              <a:rPr lang="en-US" sz="28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. </a:t>
            </a:r>
            <a:r>
              <a:rPr lang="en-US" sz="2800" b="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=</a:t>
            </a:r>
            <a:r>
              <a:rPr lang="en-US" sz="28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8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(I like green.)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Infinitives of Verbs </a:t>
            </a:r>
            <a:r>
              <a:rPr lang="en-US" sz="28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(when used as nouns) -</a:t>
            </a:r>
            <a:r>
              <a:rPr lang="en-US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      </a:t>
            </a:r>
            <a:r>
              <a:rPr lang="en-US" sz="2800" b="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Ejemplo</a:t>
            </a:r>
            <a:r>
              <a:rPr lang="en-US" sz="2800" b="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: </a:t>
            </a:r>
            <a:r>
              <a:rPr lang="en-US" sz="28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El </a:t>
            </a:r>
            <a:r>
              <a:rPr lang="en-US" sz="28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pescar</a:t>
            </a:r>
            <a:r>
              <a:rPr lang="en-US" sz="28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8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es</a:t>
            </a:r>
            <a:r>
              <a:rPr lang="en-US" sz="28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8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divertido</a:t>
            </a:r>
            <a:r>
              <a:rPr lang="en-US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. </a:t>
            </a:r>
            <a:r>
              <a:rPr lang="en-US" sz="28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=</a:t>
            </a:r>
            <a:r>
              <a:rPr lang="en-US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8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(Fishing is fun.)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990600"/>
            <a:ext cx="8001000" cy="1524000"/>
            <a:chOff x="609600" y="609600"/>
            <a:chExt cx="8001000" cy="1524000"/>
          </a:xfrm>
        </p:grpSpPr>
        <p:sp>
          <p:nvSpPr>
            <p:cNvPr id="5" name="Rounded Rectangle 4"/>
            <p:cNvSpPr/>
            <p:nvPr/>
          </p:nvSpPr>
          <p:spPr>
            <a:xfrm>
              <a:off x="609600" y="609600"/>
              <a:ext cx="8001000" cy="1524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perspectiveRelaxedModerately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cap="all">
                <a:ln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762000"/>
              <a:ext cx="723900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The following nouns are </a:t>
              </a:r>
              <a:br>
                <a:rPr lang="en-US" sz="320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</a:br>
              <a:r>
                <a:rPr lang="en-US" sz="400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masculine:</a:t>
              </a:r>
              <a:endParaRPr lang="en-US" sz="32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ransition>
    <p:sndAc>
      <p:stSnd>
        <p:snd r:embed="rId2" name="Drum hit tom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57200" y="3597801"/>
            <a:ext cx="8458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4</a:t>
            </a:r>
            <a:r>
              <a:rPr lang="en-US" sz="2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ways</a:t>
            </a:r>
            <a:r>
              <a:rPr lang="en-US" sz="26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to say it </a:t>
            </a:r>
            <a:r>
              <a:rPr lang="en-US" sz="2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: </a:t>
            </a:r>
            <a:endParaRPr lang="en-US" sz="2600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 the noun is masculine singular, use </a:t>
            </a:r>
            <a:r>
              <a:rPr lang="en-US" sz="2600" i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26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before it. 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6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If it’s masculine plural, use</a:t>
            </a:r>
            <a:r>
              <a:rPr lang="en-US" sz="2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en-US" sz="26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lvl="2"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600" b="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2600" b="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Ejemplo</a:t>
            </a:r>
            <a:r>
              <a:rPr lang="en-US" sz="2600" b="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6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</a:t>
            </a:r>
            <a:r>
              <a:rPr lang="en-US" sz="26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libro</a:t>
            </a:r>
            <a:r>
              <a:rPr lang="en-US" sz="26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en-US" sz="26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los </a:t>
            </a:r>
            <a:r>
              <a:rPr lang="en-US" sz="26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libros</a:t>
            </a:r>
            <a:endParaRPr lang="en-US" sz="2600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8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 the noun is feminine singular, use </a:t>
            </a:r>
            <a:r>
              <a:rPr lang="en-US" sz="2600" i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n-US" sz="2600" b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before it. 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600" b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If it’s feminine plural, use </a:t>
            </a:r>
            <a:r>
              <a:rPr lang="en-US" sz="2600" i="1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sz="2600" b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   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00" b="0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</a:t>
            </a:r>
            <a:r>
              <a:rPr lang="en-US" sz="2600" b="0" i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Ejemplo</a:t>
            </a:r>
            <a:r>
              <a:rPr lang="en-US" sz="2600" b="0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600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</a:t>
            </a:r>
            <a:r>
              <a:rPr lang="en-US" sz="2600" i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silla</a:t>
            </a:r>
            <a:r>
              <a:rPr lang="en-US" sz="2600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0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en-US" sz="2600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i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</a:t>
            </a:r>
            <a:r>
              <a:rPr lang="en-US" sz="2600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i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sillas</a:t>
            </a:r>
            <a:endParaRPr lang="en-US" sz="2600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" y="685800"/>
            <a:ext cx="8001000" cy="1828800"/>
            <a:chOff x="609600" y="685800"/>
            <a:chExt cx="8001000" cy="1828800"/>
          </a:xfrm>
        </p:grpSpPr>
        <p:grpSp>
          <p:nvGrpSpPr>
            <p:cNvPr id="14347" name="Group 6"/>
            <p:cNvGrpSpPr>
              <a:grpSpLocks/>
            </p:cNvGrpSpPr>
            <p:nvPr/>
          </p:nvGrpSpPr>
          <p:grpSpPr bwMode="auto">
            <a:xfrm>
              <a:off x="609600" y="685800"/>
              <a:ext cx="8001000" cy="1828800"/>
              <a:chOff x="609600" y="609600"/>
              <a:chExt cx="8001000" cy="15240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09600" y="609600"/>
                <a:ext cx="8001000" cy="1524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perspectiveRelaxedModerately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endParaRPr lang="en-US" cap="all">
                  <a:ln/>
                  <a:solidFill>
                    <a:schemeClr val="accent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90600" y="762000"/>
                <a:ext cx="7239000" cy="58477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3200" i="1" dirty="0">
                  <a:cs typeface="Arial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90600" y="914400"/>
              <a:ext cx="71628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4 ways to say </a:t>
              </a:r>
              <a:r>
                <a:rPr lang="en-US" sz="360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“THE”</a:t>
              </a:r>
              <a:r>
                <a:rPr lang="en-US" sz="400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/>
              </a:r>
              <a:br>
                <a:rPr lang="en-US" sz="400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</a:br>
              <a:r>
                <a:rPr lang="en-US" sz="400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Definite Articles in Spanish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09600" y="2514600"/>
            <a:ext cx="7924800" cy="838200"/>
            <a:chOff x="685800" y="2362200"/>
            <a:chExt cx="7924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685800" y="2362200"/>
              <a:ext cx="7924800" cy="8382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46" name="TextBox 9"/>
            <p:cNvSpPr txBox="1">
              <a:spLocks noChangeArrowheads="1"/>
            </p:cNvSpPr>
            <p:nvPr/>
          </p:nvSpPr>
          <p:spPr bwMode="auto">
            <a:xfrm>
              <a:off x="685800" y="2362200"/>
              <a:ext cx="7848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0">
                  <a:solidFill>
                    <a:schemeClr val="bg1"/>
                  </a:solidFill>
                </a:rPr>
                <a:t>A </a:t>
              </a:r>
              <a:r>
                <a:rPr lang="en-US" sz="2400">
                  <a:solidFill>
                    <a:schemeClr val="bg1"/>
                  </a:solidFill>
                </a:rPr>
                <a:t>definite article </a:t>
              </a:r>
              <a:r>
                <a:rPr lang="en-US" sz="2400" b="0">
                  <a:solidFill>
                    <a:schemeClr val="bg1"/>
                  </a:solidFill>
                </a:rPr>
                <a:t>refers to a </a:t>
              </a:r>
              <a:r>
                <a:rPr lang="en-US" sz="2400">
                  <a:solidFill>
                    <a:schemeClr val="bg1"/>
                  </a:solidFill>
                </a:rPr>
                <a:t>specific thing</a:t>
              </a:r>
              <a:r>
                <a:rPr lang="en-US" sz="2400" b="0">
                  <a:solidFill>
                    <a:schemeClr val="bg1"/>
                  </a:solidFill>
                </a:rPr>
                <a:t>,</a:t>
              </a:r>
            </a:p>
            <a:p>
              <a:pPr algn="ctr"/>
              <a:r>
                <a:rPr lang="en-US" sz="2400" b="0">
                  <a:solidFill>
                    <a:schemeClr val="bg1"/>
                  </a:solidFill>
                </a:rPr>
                <a:t>like “</a:t>
              </a:r>
              <a:r>
                <a:rPr lang="en-US" sz="2400">
                  <a:solidFill>
                    <a:schemeClr val="bg1"/>
                  </a:solidFill>
                </a:rPr>
                <a:t>the</a:t>
              </a:r>
              <a:r>
                <a:rPr lang="en-US" sz="2400" b="0">
                  <a:solidFill>
                    <a:schemeClr val="bg1"/>
                  </a:solidFill>
                </a:rPr>
                <a:t>” book.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581400" y="3505200"/>
            <a:ext cx="11430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i="1" dirty="0">
                <a:solidFill>
                  <a:srgbClr val="0070C0"/>
                </a:solidFill>
              </a:rPr>
              <a:t>el</a:t>
            </a:r>
          </a:p>
        </p:txBody>
      </p:sp>
      <p:sp>
        <p:nvSpPr>
          <p:cNvPr id="12" name="Oval 11"/>
          <p:cNvSpPr/>
          <p:nvPr/>
        </p:nvSpPr>
        <p:spPr>
          <a:xfrm>
            <a:off x="4800600" y="3505200"/>
            <a:ext cx="11430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i="1" dirty="0">
                <a:solidFill>
                  <a:srgbClr val="0070C0"/>
                </a:solidFill>
              </a:rPr>
              <a:t>los</a:t>
            </a:r>
          </a:p>
        </p:txBody>
      </p:sp>
      <p:sp>
        <p:nvSpPr>
          <p:cNvPr id="13" name="Oval 12"/>
          <p:cNvSpPr/>
          <p:nvPr/>
        </p:nvSpPr>
        <p:spPr>
          <a:xfrm>
            <a:off x="6019800" y="3505200"/>
            <a:ext cx="11430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i="1" dirty="0">
                <a:solidFill>
                  <a:srgbClr val="0070C0"/>
                </a:solidFill>
              </a:rPr>
              <a:t>la</a:t>
            </a:r>
          </a:p>
        </p:txBody>
      </p:sp>
      <p:sp>
        <p:nvSpPr>
          <p:cNvPr id="14" name="Oval 13"/>
          <p:cNvSpPr/>
          <p:nvPr/>
        </p:nvSpPr>
        <p:spPr>
          <a:xfrm>
            <a:off x="7239000" y="3505200"/>
            <a:ext cx="11430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i="1" dirty="0" err="1">
                <a:solidFill>
                  <a:srgbClr val="0070C0"/>
                </a:solidFill>
              </a:rPr>
              <a:t>las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Drum hit tom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57200" y="3581400"/>
            <a:ext cx="84582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6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masculine singular form is  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6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and the plural form is</a:t>
            </a:r>
          </a:p>
          <a:p>
            <a:pPr lvl="1"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600" b="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2600" b="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Ejemplo</a:t>
            </a:r>
            <a:r>
              <a:rPr lang="en-US" sz="2600" b="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6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 </a:t>
            </a:r>
            <a:r>
              <a:rPr lang="en-US" sz="26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libro</a:t>
            </a:r>
            <a:r>
              <a:rPr lang="en-US" sz="26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en-US" sz="26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unos</a:t>
            </a:r>
            <a:r>
              <a:rPr lang="en-US" sz="26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libros</a:t>
            </a:r>
            <a:endParaRPr lang="en-US" sz="2600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900" b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600" b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feminine singular form is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00" b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and the plural form is</a:t>
            </a:r>
            <a:endParaRPr lang="en-US" b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600" b="0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2600" b="0" i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Ejemplo</a:t>
            </a:r>
            <a:r>
              <a:rPr lang="en-US" sz="2600" b="0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600" i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una</a:t>
            </a:r>
            <a:r>
              <a:rPr lang="en-US" sz="2600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i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silla</a:t>
            </a:r>
            <a:r>
              <a:rPr lang="en-US" sz="2600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0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en-US" sz="2600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i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unas</a:t>
            </a:r>
            <a:r>
              <a:rPr lang="en-US" sz="2600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i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sillas</a:t>
            </a:r>
            <a:endParaRPr lang="en-US" sz="2600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" y="685800"/>
            <a:ext cx="8001000" cy="1828800"/>
            <a:chOff x="609600" y="685800"/>
            <a:chExt cx="8001000" cy="1828800"/>
          </a:xfrm>
        </p:grpSpPr>
        <p:grpSp>
          <p:nvGrpSpPr>
            <p:cNvPr id="15371" name="Group 6"/>
            <p:cNvGrpSpPr>
              <a:grpSpLocks/>
            </p:cNvGrpSpPr>
            <p:nvPr/>
          </p:nvGrpSpPr>
          <p:grpSpPr bwMode="auto">
            <a:xfrm>
              <a:off x="609600" y="685800"/>
              <a:ext cx="8001000" cy="1828800"/>
              <a:chOff x="609600" y="609600"/>
              <a:chExt cx="8001000" cy="15240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09600" y="609600"/>
                <a:ext cx="8001000" cy="1524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perspectiveRelaxedModerately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endParaRPr lang="en-US" cap="all">
                  <a:ln/>
                  <a:solidFill>
                    <a:schemeClr val="accent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90600" y="762000"/>
                <a:ext cx="7239000" cy="58477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3200" i="1" dirty="0">
                  <a:cs typeface="Arial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90600" y="914400"/>
              <a:ext cx="71628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Indefinite Articles</a:t>
              </a:r>
              <a:br>
                <a:rPr lang="en-US" sz="400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</a:br>
              <a:r>
                <a:rPr lang="en-US" sz="4000" b="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(In English: </a:t>
              </a:r>
              <a:r>
                <a:rPr lang="en-US" sz="400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a, an </a:t>
              </a:r>
              <a:r>
                <a:rPr lang="en-US" sz="4000" b="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</a:t>
              </a:r>
              <a:r>
                <a:rPr lang="en-US" sz="400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some</a:t>
              </a:r>
              <a:r>
                <a:rPr lang="en-US" sz="4000" b="0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)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2514600"/>
            <a:ext cx="8534400" cy="862013"/>
            <a:chOff x="685800" y="2362200"/>
            <a:chExt cx="7998864" cy="861903"/>
          </a:xfrm>
        </p:grpSpPr>
        <p:sp>
          <p:nvSpPr>
            <p:cNvPr id="9" name="Rounded Rectangle 8"/>
            <p:cNvSpPr/>
            <p:nvPr/>
          </p:nvSpPr>
          <p:spPr>
            <a:xfrm>
              <a:off x="685800" y="2362200"/>
              <a:ext cx="7924470" cy="838093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0" name="TextBox 9"/>
            <p:cNvSpPr txBox="1">
              <a:spLocks noChangeArrowheads="1"/>
            </p:cNvSpPr>
            <p:nvPr/>
          </p:nvSpPr>
          <p:spPr bwMode="auto">
            <a:xfrm>
              <a:off x="685800" y="2362200"/>
              <a:ext cx="7998864" cy="861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0" dirty="0">
                  <a:solidFill>
                    <a:schemeClr val="bg1"/>
                  </a:solidFill>
                </a:rPr>
                <a:t>These work the same as the </a:t>
              </a:r>
              <a:r>
                <a:rPr lang="en-US" sz="2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sz="2400" dirty="0">
                  <a:solidFill>
                    <a:schemeClr val="bg1"/>
                  </a:solidFill>
                </a:rPr>
                <a:t> “THEs” </a:t>
              </a:r>
              <a:r>
                <a:rPr lang="en-US" sz="2400" b="0" dirty="0">
                  <a:solidFill>
                    <a:schemeClr val="bg1"/>
                  </a:solidFill>
                </a:rPr>
                <a:t>in Spanish.</a:t>
              </a:r>
            </a:p>
            <a:p>
              <a:pPr algn="ctr">
                <a:defRPr/>
              </a:pPr>
              <a:r>
                <a:rPr lang="en-US" sz="2400" b="0" dirty="0">
                  <a:solidFill>
                    <a:schemeClr val="bg1"/>
                  </a:solidFill>
                </a:rPr>
                <a:t>They refer to a non-specific noun, </a:t>
              </a:r>
              <a:r>
                <a:rPr lang="en-US" sz="2400" dirty="0">
                  <a:solidFill>
                    <a:schemeClr val="bg1"/>
                  </a:solidFill>
                </a:rPr>
                <a:t>a</a:t>
              </a:r>
              <a:r>
                <a:rPr lang="en-US" sz="2400" b="0" dirty="0">
                  <a:solidFill>
                    <a:schemeClr val="bg1"/>
                  </a:solidFill>
                </a:rPr>
                <a:t> book or </a:t>
              </a:r>
              <a:r>
                <a:rPr lang="en-US" sz="2400" dirty="0">
                  <a:solidFill>
                    <a:schemeClr val="bg1"/>
                  </a:solidFill>
                </a:rPr>
                <a:t>some</a:t>
              </a:r>
              <a:r>
                <a:rPr lang="en-US" sz="2400" b="0" dirty="0">
                  <a:solidFill>
                    <a:schemeClr val="bg1"/>
                  </a:solidFill>
                </a:rPr>
                <a:t> books.  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5486400" y="3657600"/>
            <a:ext cx="1219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un</a:t>
            </a:r>
          </a:p>
        </p:txBody>
      </p:sp>
      <p:sp>
        <p:nvSpPr>
          <p:cNvPr id="16" name="Oval 15"/>
          <p:cNvSpPr/>
          <p:nvPr/>
        </p:nvSpPr>
        <p:spPr>
          <a:xfrm>
            <a:off x="4267200" y="4038600"/>
            <a:ext cx="14478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i="1" dirty="0" err="1">
                <a:solidFill>
                  <a:srgbClr val="002060"/>
                </a:solidFill>
              </a:rPr>
              <a:t>unos</a:t>
            </a:r>
            <a:endParaRPr lang="en-US" sz="3300" i="1" dirty="0">
              <a:solidFill>
                <a:srgbClr val="00206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67200" y="5410200"/>
            <a:ext cx="16764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i="1" dirty="0" err="1">
                <a:solidFill>
                  <a:srgbClr val="002060"/>
                </a:solidFill>
              </a:rPr>
              <a:t>unas</a:t>
            </a:r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7800" y="4953000"/>
            <a:ext cx="13716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i="1" dirty="0" err="1">
                <a:solidFill>
                  <a:srgbClr val="002060"/>
                </a:solidFill>
              </a:rPr>
              <a:t>una</a:t>
            </a:r>
            <a:endParaRPr lang="en-US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Drum hit tom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1066800"/>
            <a:ext cx="2971800" cy="1143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i="1" dirty="0" err="1">
                <a:solidFill>
                  <a:srgbClr val="0070C0"/>
                </a:solidFill>
              </a:rPr>
              <a:t>Ejemplos</a:t>
            </a:r>
            <a:r>
              <a:rPr lang="en-US" sz="3600" i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763838"/>
            <a:ext cx="6346825" cy="42465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= The teacher</a:t>
            </a:r>
          </a:p>
          <a:p>
            <a:pPr>
              <a:defRPr/>
            </a:pP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n-US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libros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= The books </a:t>
            </a:r>
          </a:p>
          <a:p>
            <a:pPr>
              <a:defRPr/>
            </a:pP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manzana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= The apple </a:t>
            </a:r>
          </a:p>
          <a:p>
            <a:pPr>
              <a:defRPr/>
            </a:pP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oraciones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= The sentences </a:t>
            </a:r>
          </a:p>
          <a:p>
            <a:pPr>
              <a:defRPr/>
            </a:pP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= A duck </a:t>
            </a:r>
          </a:p>
          <a:p>
            <a:pPr>
              <a:defRPr/>
            </a:pPr>
            <a:r>
              <a:rPr lang="en-US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montaña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= A mountain </a:t>
            </a:r>
          </a:p>
          <a:p>
            <a:pPr>
              <a:defRPr/>
            </a:pPr>
            <a:r>
              <a:rPr lang="en-US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monos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= Some monkeys </a:t>
            </a:r>
          </a:p>
          <a:p>
            <a:pPr>
              <a:defRPr/>
            </a:pPr>
            <a:r>
              <a:rPr lang="en-US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Unas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fresas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= Some strawberries </a:t>
            </a:r>
          </a:p>
          <a:p>
            <a:pPr>
              <a:defRPr/>
            </a:pP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Drum hit tom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533400" y="1524000"/>
            <a:ext cx="7924800" cy="83820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4294967295"/>
          </p:nvPr>
        </p:nvSpPr>
        <p:spPr>
          <a:xfrm>
            <a:off x="1295400" y="2514600"/>
            <a:ext cx="1905000" cy="4191000"/>
          </a:xfrm>
        </p:spPr>
        <p:txBody>
          <a:bodyPr numCol="2"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   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endParaRPr lang="en-US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endParaRPr lang="en-US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  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553200" y="2474913"/>
            <a:ext cx="12065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Font typeface="Arial" charset="0"/>
              <a:buNone/>
            </a:pPr>
            <a:r>
              <a:rPr lang="en-US" sz="2800" b="0" i="1">
                <a:solidFill>
                  <a:srgbClr val="002060"/>
                </a:solidFill>
              </a:rPr>
              <a:t>libro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r>
              <a:rPr lang="en-US" sz="2800" b="0" i="1">
                <a:solidFill>
                  <a:srgbClr val="002060"/>
                </a:solidFill>
              </a:rPr>
              <a:t>madre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r>
              <a:rPr lang="en-US" sz="2800" b="0" i="1">
                <a:solidFill>
                  <a:srgbClr val="002060"/>
                </a:solidFill>
              </a:rPr>
              <a:t>gatos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r>
              <a:rPr lang="en-US" sz="2800" b="0" i="1">
                <a:solidFill>
                  <a:srgbClr val="002060"/>
                </a:solidFill>
              </a:rPr>
              <a:t>papas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r>
              <a:rPr lang="en-US" sz="2800" b="0" i="1">
                <a:solidFill>
                  <a:srgbClr val="002060"/>
                </a:solidFill>
              </a:rPr>
              <a:t>padre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r>
              <a:rPr lang="en-US" sz="2800" b="0" i="1">
                <a:solidFill>
                  <a:srgbClr val="002060"/>
                </a:solidFill>
              </a:rPr>
              <a:t>días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r>
              <a:rPr lang="en-US" sz="2800" b="0" i="1">
                <a:solidFill>
                  <a:srgbClr val="002060"/>
                </a:solidFill>
              </a:rPr>
              <a:t>luz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r>
              <a:rPr lang="en-US" sz="2800" b="0" i="1">
                <a:solidFill>
                  <a:srgbClr val="002060"/>
                </a:solidFill>
              </a:rPr>
              <a:t>sillas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52400" y="1793557"/>
            <a:ext cx="8534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</a:t>
            </a:r>
            <a:r>
              <a:rPr lang="en-US" sz="2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Definite Article     Indefinite Article          Noun</a:t>
            </a:r>
            <a:endParaRPr lang="en-US" sz="2600" b="0" dirty="0"/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3733800" y="2503488"/>
            <a:ext cx="129540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</a:p>
          <a:p>
            <a:pPr>
              <a:spcBef>
                <a:spcPts val="600"/>
              </a:spcBef>
              <a:defRPr/>
            </a:pPr>
            <a:r>
              <a:rPr lang="en-US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unas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</a:p>
          <a:p>
            <a:pPr>
              <a:spcBef>
                <a:spcPts val="600"/>
              </a:spcBef>
              <a:defRPr/>
            </a:pPr>
            <a:r>
              <a:rPr lang="en-US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unas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09800" y="609600"/>
            <a:ext cx="65532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Check Your Knowledge!</a:t>
            </a:r>
          </a:p>
        </p:txBody>
      </p:sp>
      <p:pic>
        <p:nvPicPr>
          <p:cNvPr id="17416" name="Picture 2" descr="C:\Users\Suzanne\AppData\Local\Microsoft\Windows\Temporary Internet Files\Content.IE5\QCF457BQ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7988" y="592138"/>
            <a:ext cx="91281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 hit tom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3317" grpId="0" build="p"/>
      <p:bldP spid="13318" grpId="0"/>
      <p:bldP spid="133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295400" y="1371600"/>
            <a:ext cx="6705600" cy="141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u="sng"/>
              <a:t>Credits</a:t>
            </a:r>
          </a:p>
          <a:p>
            <a:pPr algn="ctr"/>
            <a:endParaRPr lang="en-US" sz="3200" u="sng"/>
          </a:p>
          <a:p>
            <a:pPr algn="ctr"/>
            <a:r>
              <a:rPr lang="en-US" sz="3200"/>
              <a:t>©2010 Teacher’s Discovery</a:t>
            </a:r>
          </a:p>
          <a:p>
            <a:pPr algn="ctr"/>
            <a:endParaRPr lang="en-US" sz="1600"/>
          </a:p>
          <a:p>
            <a:pPr algn="ctr"/>
            <a:r>
              <a:rPr lang="en-US" sz="3200"/>
              <a:t>Written by: Jami Sipe</a:t>
            </a:r>
          </a:p>
          <a:p>
            <a:pPr algn="ctr"/>
            <a:endParaRPr lang="en-US" sz="1600"/>
          </a:p>
          <a:p>
            <a:pPr algn="ctr"/>
            <a:r>
              <a:rPr lang="en-US" sz="3200"/>
              <a:t>Additional Information by: </a:t>
            </a:r>
          </a:p>
          <a:p>
            <a:pPr algn="ctr"/>
            <a:r>
              <a:rPr lang="en-US" sz="3200"/>
              <a:t>Suzanne Rutkowski </a:t>
            </a:r>
          </a:p>
          <a:p>
            <a:pPr algn="ctr"/>
            <a:r>
              <a:rPr lang="en-US" sz="3200"/>
              <a:t>Adriana Miretti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 </a:t>
            </a:r>
          </a:p>
          <a:p>
            <a:pPr algn="ctr"/>
            <a:r>
              <a:rPr lang="en-US" sz="3200"/>
              <a:t> </a:t>
            </a:r>
          </a:p>
          <a:p>
            <a:pPr algn="ctr"/>
            <a:endParaRPr lang="en-US" sz="3200"/>
          </a:p>
          <a:p>
            <a:pPr algn="ctr"/>
            <a:endParaRPr lang="en-US" sz="3200"/>
          </a:p>
          <a:p>
            <a:pPr algn="ctr"/>
            <a:endParaRPr lang="en-US" sz="3200"/>
          </a:p>
          <a:p>
            <a:pPr algn="ctr"/>
            <a:endParaRPr lang="en-US" sz="3200"/>
          </a:p>
          <a:p>
            <a:pPr algn="ctr"/>
            <a:endParaRPr lang="en-US" sz="3200"/>
          </a:p>
          <a:p>
            <a:pPr algn="ctr"/>
            <a:endParaRPr lang="en-US" sz="3200"/>
          </a:p>
          <a:p>
            <a:pPr algn="ctr"/>
            <a:r>
              <a:rPr lang="en-US" sz="3200"/>
              <a:t>Order Today! </a:t>
            </a:r>
          </a:p>
          <a:p>
            <a:pPr algn="ctr"/>
            <a:r>
              <a:rPr lang="en-US" sz="3200"/>
              <a:t>To get more of these Spanish </a:t>
            </a:r>
          </a:p>
          <a:p>
            <a:pPr algn="ctr"/>
            <a:r>
              <a:rPr lang="en-US" sz="3200"/>
              <a:t>grammar presentations, </a:t>
            </a:r>
          </a:p>
          <a:p>
            <a:pPr algn="ctr"/>
            <a:r>
              <a:rPr lang="en-US" sz="3200"/>
              <a:t>go to: </a:t>
            </a:r>
          </a:p>
          <a:p>
            <a:pPr algn="ctr"/>
            <a:r>
              <a:rPr lang="en-US" sz="3200">
                <a:hlinkClick r:id="rId3"/>
              </a:rPr>
              <a:t>www.teachersdiscovery.com</a:t>
            </a:r>
            <a:endParaRPr lang="en-US" sz="3200"/>
          </a:p>
          <a:p>
            <a:pPr algn="ctr"/>
            <a:endParaRPr lang="en-US" sz="3200"/>
          </a:p>
          <a:p>
            <a:pPr algn="ctr"/>
            <a:r>
              <a:rPr lang="en-US" sz="3200"/>
              <a:t>Search: Grammar PowerPoints</a:t>
            </a:r>
            <a:r>
              <a:rPr lang="en-US"/>
              <a:t>™</a:t>
            </a:r>
          </a:p>
          <a:p>
            <a:pPr algn="ctr"/>
            <a:endParaRPr lang="en-US" sz="3200"/>
          </a:p>
          <a:p>
            <a:pPr algn="ctr"/>
            <a:endParaRPr lang="en-US" sz="3200"/>
          </a:p>
          <a:p>
            <a:pPr algn="ctr"/>
            <a:endParaRPr lang="en-US" sz="3200"/>
          </a:p>
          <a:p>
            <a:endParaRPr lang="en-US"/>
          </a:p>
        </p:txBody>
      </p:sp>
      <p:pic>
        <p:nvPicPr>
          <p:cNvPr id="3" name="Picture 2" descr="RED BOX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925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81400" y="1143000"/>
            <a:ext cx="541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Grammar PowerPoint Presentations!</a:t>
            </a:r>
          </a:p>
        </p:txBody>
      </p:sp>
    </p:spTree>
  </p:cSld>
  <p:clrMapOvr>
    <a:masterClrMapping/>
  </p:clrMapOvr>
  <p:transition>
    <p:sndAc>
      <p:stSnd>
        <p:snd r:embed="rId2" name="Drum hit tom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All Spanish nouns have gender. This means that they are assigned the gender of either masculine or feminine depending upon the ending and the meanings of the nouns. </a:t>
            </a:r>
          </a:p>
          <a:p>
            <a:endParaRPr lang="en-US" sz="3200" dirty="0"/>
          </a:p>
          <a:p>
            <a:r>
              <a:rPr lang="en-US" sz="3200" dirty="0" smtClean="0"/>
              <a:t>There are rules that govern whether a noun is masculine or feminine.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0857535"/>
      </p:ext>
    </p:extLst>
  </p:cSld>
  <p:clrMapOvr>
    <a:masterClrMapping/>
  </p:clrMapOvr>
  <p:transition>
    <p:sndAc>
      <p:stSnd>
        <p:snd r:embed="rId2" name="Drum hit tom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524000" y="3352800"/>
            <a:ext cx="61722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Ejemplos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libro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book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cuaderno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notebook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hijo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son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profesor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teacher (male)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hombre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man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padre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father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609600"/>
            <a:ext cx="8001000" cy="1524000"/>
            <a:chOff x="609600" y="609600"/>
            <a:chExt cx="8001000" cy="1524000"/>
          </a:xfrm>
        </p:grpSpPr>
        <p:sp>
          <p:nvSpPr>
            <p:cNvPr id="5" name="Rounded Rectangle 4"/>
            <p:cNvSpPr/>
            <p:nvPr/>
          </p:nvSpPr>
          <p:spPr>
            <a:xfrm>
              <a:off x="609600" y="609600"/>
              <a:ext cx="8001000" cy="1524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perspectiveRelaxedModerately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cap="all">
                <a:ln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762000"/>
              <a:ext cx="7239000" cy="132343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Arial" charset="0"/>
                </a:rPr>
                <a:t>All Spanish nouns have GENDER</a:t>
              </a:r>
              <a:endParaRPr lang="en-US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9600" y="2362200"/>
            <a:ext cx="7924800" cy="892175"/>
            <a:chOff x="685800" y="2362200"/>
            <a:chExt cx="7924800" cy="892929"/>
          </a:xfrm>
        </p:grpSpPr>
        <p:sp>
          <p:nvSpPr>
            <p:cNvPr id="14" name="Rounded Rectangle 13"/>
            <p:cNvSpPr/>
            <p:nvPr/>
          </p:nvSpPr>
          <p:spPr>
            <a:xfrm>
              <a:off x="685800" y="2362200"/>
              <a:ext cx="7924800" cy="83890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3" name="TextBox 8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81800" cy="89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en-US" sz="2400" dirty="0">
                  <a:solidFill>
                    <a:schemeClr val="bg1"/>
                  </a:solidFill>
                  <a:cs typeface="Arial" charset="0"/>
                </a:rPr>
                <a:t>Most nouns that end in </a:t>
              </a:r>
              <a:r>
                <a:rPr lang="en-US" sz="2400" i="1" dirty="0">
                  <a:solidFill>
                    <a:schemeClr val="bg1"/>
                  </a:solidFill>
                  <a:cs typeface="Arial" charset="0"/>
                </a:rPr>
                <a:t>“</a:t>
              </a:r>
              <a:r>
                <a:rPr lang="en-US" sz="28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o</a:t>
              </a:r>
              <a:r>
                <a:rPr lang="en-US" sz="2400" i="1" dirty="0">
                  <a:solidFill>
                    <a:schemeClr val="bg1"/>
                  </a:solidFill>
                  <a:cs typeface="Arial" charset="0"/>
                </a:rPr>
                <a:t>” </a:t>
              </a:r>
              <a:r>
                <a:rPr lang="en-US" sz="2400" dirty="0">
                  <a:solidFill>
                    <a:schemeClr val="bg1"/>
                  </a:solidFill>
                  <a:cs typeface="Arial" charset="0"/>
                </a:rPr>
                <a:t>or refer to </a:t>
              </a:r>
            </a:p>
            <a:p>
              <a:pPr algn="ctr">
                <a:buFont typeface="Arial" charset="0"/>
                <a:buNone/>
                <a:defRPr/>
              </a:pPr>
              <a:r>
                <a:rPr lang="en-US" sz="2400" dirty="0">
                  <a:solidFill>
                    <a:schemeClr val="bg1"/>
                  </a:solidFill>
                  <a:cs typeface="Arial" charset="0"/>
                </a:rPr>
                <a:t>males are masculine.</a:t>
              </a:r>
            </a:p>
          </p:txBody>
        </p:sp>
      </p:grpSp>
      <p:pic>
        <p:nvPicPr>
          <p:cNvPr id="6149" name="Picture 15" descr="mayan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181600"/>
            <a:ext cx="1700213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 hit tom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914400" y="3166170"/>
            <a:ext cx="6858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31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Ejemplos</a:t>
            </a:r>
            <a:r>
              <a:rPr lang="en-US" sz="31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31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 </a:t>
            </a:r>
            <a:r>
              <a:rPr lang="en-US" sz="31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silla</a:t>
            </a:r>
            <a:r>
              <a:rPr lang="en-US" sz="31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1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chair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31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</a:t>
            </a:r>
            <a:r>
              <a:rPr lang="en-US" sz="31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1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servilleta</a:t>
            </a:r>
            <a:r>
              <a:rPr lang="en-US" sz="31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1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napkin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31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</a:t>
            </a:r>
            <a:r>
              <a:rPr lang="en-US" sz="31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1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madre</a:t>
            </a:r>
            <a:r>
              <a:rPr lang="en-US" sz="31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1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mother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31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 </a:t>
            </a:r>
            <a:r>
              <a:rPr lang="en-US" sz="31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profesora</a:t>
            </a:r>
            <a:r>
              <a:rPr lang="en-US" sz="31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1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teacher (female)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31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 </a:t>
            </a:r>
            <a:r>
              <a:rPr lang="en-US" sz="31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mujer</a:t>
            </a:r>
            <a:r>
              <a:rPr lang="en-US" sz="31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1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woman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31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 </a:t>
            </a:r>
            <a:r>
              <a:rPr lang="en-US" sz="31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mesa</a:t>
            </a:r>
            <a:r>
              <a:rPr lang="en-US" sz="31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1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table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533400"/>
            <a:ext cx="8001000" cy="1524000"/>
            <a:chOff x="609600" y="609600"/>
            <a:chExt cx="8001000" cy="1524000"/>
          </a:xfrm>
        </p:grpSpPr>
        <p:sp>
          <p:nvSpPr>
            <p:cNvPr id="5" name="Rounded Rectangle 4"/>
            <p:cNvSpPr/>
            <p:nvPr/>
          </p:nvSpPr>
          <p:spPr>
            <a:xfrm>
              <a:off x="609600" y="609600"/>
              <a:ext cx="8001000" cy="1524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perspectiveRelaxedModerately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cap="all">
                <a:ln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762000"/>
              <a:ext cx="7239000" cy="132343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Arial" charset="0"/>
                </a:rPr>
                <a:t>All Spanish nouns have GENDER</a:t>
              </a:r>
              <a:endParaRPr lang="en-US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609600" y="2362200"/>
            <a:ext cx="7924800" cy="838200"/>
            <a:chOff x="685800" y="2362200"/>
            <a:chExt cx="7924800" cy="838200"/>
          </a:xfrm>
          <a:solidFill>
            <a:srgbClr val="C00000"/>
          </a:solidFill>
        </p:grpSpPr>
        <p:sp>
          <p:nvSpPr>
            <p:cNvPr id="14" name="Rounded Rectangle 13"/>
            <p:cNvSpPr/>
            <p:nvPr/>
          </p:nvSpPr>
          <p:spPr>
            <a:xfrm>
              <a:off x="685800" y="2362200"/>
              <a:ext cx="7924800" cy="838200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1600" y="2362200"/>
              <a:ext cx="6781800" cy="830997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spcBef>
                  <a:spcPts val="1200"/>
                </a:spcBef>
                <a:buFont typeface="Arial" charset="0"/>
                <a:buNone/>
                <a:defRPr/>
              </a:pPr>
              <a:r>
                <a:rPr lang="en-US" sz="2400" dirty="0">
                  <a:solidFill>
                    <a:schemeClr val="bg1"/>
                  </a:solidFill>
                  <a:cs typeface="Arial" charset="0"/>
                </a:rPr>
                <a:t>Most nouns that end in </a:t>
              </a:r>
              <a:r>
                <a:rPr lang="en-US" sz="2400" i="1" dirty="0">
                  <a:solidFill>
                    <a:schemeClr val="bg1"/>
                  </a:solidFill>
                  <a:cs typeface="Arial" charset="0"/>
                </a:rPr>
                <a:t>“</a:t>
              </a:r>
              <a:r>
                <a:rPr lang="en-US" sz="2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a</a:t>
              </a:r>
              <a:r>
                <a:rPr lang="en-US" sz="2400" i="1" dirty="0">
                  <a:solidFill>
                    <a:schemeClr val="bg1"/>
                  </a:solidFill>
                  <a:cs typeface="Arial" charset="0"/>
                </a:rPr>
                <a:t>”</a:t>
              </a:r>
              <a:r>
                <a:rPr lang="en-US" sz="2400" dirty="0">
                  <a:solidFill>
                    <a:schemeClr val="bg1"/>
                  </a:solidFill>
                  <a:cs typeface="Arial" charset="0"/>
                </a:rPr>
                <a:t> or refer to females are feminine.</a:t>
              </a:r>
            </a:p>
          </p:txBody>
        </p:sp>
      </p:grpSp>
      <p:pic>
        <p:nvPicPr>
          <p:cNvPr id="11" name="Picture 10" descr="mayan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857750"/>
            <a:ext cx="1816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mayan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3338" y="4954588"/>
            <a:ext cx="178276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 hit tom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295400" y="3048000"/>
            <a:ext cx="601821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Ejemplos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día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day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mapa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map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clima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climate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idioma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language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programa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program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poema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poem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609600"/>
            <a:ext cx="8001000" cy="1524000"/>
            <a:chOff x="609600" y="609600"/>
            <a:chExt cx="8001000" cy="1524000"/>
          </a:xfrm>
        </p:grpSpPr>
        <p:sp>
          <p:nvSpPr>
            <p:cNvPr id="5" name="Rounded Rectangle 4"/>
            <p:cNvSpPr/>
            <p:nvPr/>
          </p:nvSpPr>
          <p:spPr>
            <a:xfrm>
              <a:off x="609600" y="609600"/>
              <a:ext cx="8001000" cy="1524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perspectiveRelaxedModerately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cap="all">
                <a:ln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762000"/>
              <a:ext cx="7239000" cy="107721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200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</a:rPr>
                <a:t>Some nouns are masculine and they end in “</a:t>
              </a:r>
              <a:r>
                <a:rPr lang="en-US" sz="3200" i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</a:rPr>
                <a:t>MA</a:t>
              </a:r>
              <a:r>
                <a:rPr lang="en-US" sz="3200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</a:rPr>
                <a:t>” or “</a:t>
              </a:r>
              <a:r>
                <a:rPr lang="en-US" sz="3200" i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</a:rPr>
                <a:t>a</a:t>
              </a:r>
              <a:r>
                <a:rPr lang="en-US" sz="3200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</a:rPr>
                <a:t>.”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447800" y="2133600"/>
            <a:ext cx="6553200" cy="954088"/>
            <a:chOff x="685800" y="2286000"/>
            <a:chExt cx="7924800" cy="954107"/>
          </a:xfrm>
        </p:grpSpPr>
        <p:sp>
          <p:nvSpPr>
            <p:cNvPr id="14" name="Rounded Rectangle 13"/>
            <p:cNvSpPr/>
            <p:nvPr/>
          </p:nvSpPr>
          <p:spPr>
            <a:xfrm>
              <a:off x="685800" y="2362202"/>
              <a:ext cx="7924800" cy="83821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99" name="TextBox 8"/>
            <p:cNvSpPr txBox="1">
              <a:spLocks noChangeArrowheads="1"/>
            </p:cNvSpPr>
            <p:nvPr/>
          </p:nvSpPr>
          <p:spPr bwMode="auto">
            <a:xfrm>
              <a:off x="1371600" y="2286000"/>
              <a:ext cx="67818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They don’t follow the rules and </a:t>
              </a:r>
            </a:p>
            <a:p>
              <a:pPr algn="ctr"/>
              <a:r>
                <a:rPr lang="en-US" sz="2800">
                  <a:solidFill>
                    <a:schemeClr val="bg1"/>
                  </a:solidFill>
                </a:rPr>
                <a:t>have to be memorized!!!</a:t>
              </a:r>
            </a:p>
          </p:txBody>
        </p:sp>
      </p:grpSp>
      <p:pic>
        <p:nvPicPr>
          <p:cNvPr id="8197" name="Picture 15" descr="mayan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181600"/>
            <a:ext cx="1700213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 hit tom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524000" y="3124200"/>
            <a:ext cx="60182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36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Ejemplos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 </a:t>
            </a:r>
            <a:r>
              <a:rPr lang="en-U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mano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hand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 </a:t>
            </a:r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radio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radio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 </a:t>
            </a:r>
            <a:r>
              <a:rPr lang="en-U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foto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photograph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</a:t>
            </a:r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moto</a:t>
            </a:r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motorcycle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609600"/>
            <a:ext cx="8001000" cy="1524000"/>
            <a:chOff x="609600" y="609600"/>
            <a:chExt cx="8001000" cy="1524000"/>
          </a:xfrm>
        </p:grpSpPr>
        <p:sp>
          <p:nvSpPr>
            <p:cNvPr id="5" name="Rounded Rectangle 4"/>
            <p:cNvSpPr/>
            <p:nvPr/>
          </p:nvSpPr>
          <p:spPr>
            <a:xfrm>
              <a:off x="609600" y="609600"/>
              <a:ext cx="8001000" cy="1524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perspectiveRelaxedModerately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cap="all">
                <a:ln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914400"/>
              <a:ext cx="7848600" cy="95410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800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cs typeface="Arial" charset="0"/>
                </a:rPr>
                <a:t>Some NOUNS that end in </a:t>
              </a:r>
              <a:r>
                <a:rPr lang="en-US" sz="2800" i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cs typeface="Arial" charset="0"/>
                </a:rPr>
                <a:t>“o” </a:t>
              </a:r>
              <a:r>
                <a:rPr lang="en-US" sz="2800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cs typeface="Arial" charset="0"/>
                </a:rPr>
                <a:t>are feminine and don’t follow the rules.</a:t>
              </a:r>
              <a:endParaRPr lang="en-US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609600" y="2209800"/>
            <a:ext cx="7924800" cy="838200"/>
            <a:chOff x="685800" y="2362200"/>
            <a:chExt cx="7924800" cy="838200"/>
          </a:xfrm>
          <a:solidFill>
            <a:srgbClr val="C00000"/>
          </a:solidFill>
        </p:grpSpPr>
        <p:sp>
          <p:nvSpPr>
            <p:cNvPr id="14" name="Rounded Rectangle 13"/>
            <p:cNvSpPr/>
            <p:nvPr/>
          </p:nvSpPr>
          <p:spPr>
            <a:xfrm>
              <a:off x="685800" y="2362200"/>
              <a:ext cx="7924800" cy="838200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1600" y="2362200"/>
              <a:ext cx="6781800" cy="584775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chemeClr val="bg1"/>
                  </a:solidFill>
                </a:rPr>
                <a:t>These must be memorized too!</a:t>
              </a:r>
            </a:p>
          </p:txBody>
        </p:sp>
      </p:grpSp>
    </p:spTree>
  </p:cSld>
  <p:clrMapOvr>
    <a:masterClrMapping/>
  </p:clrMapOvr>
  <p:transition>
    <p:sndAc>
      <p:stSnd>
        <p:snd r:embed="rId2" name="Drum hit tom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609600"/>
            <a:ext cx="8077200" cy="2667000"/>
            <a:chOff x="609600" y="609600"/>
            <a:chExt cx="8077200" cy="1524000"/>
          </a:xfrm>
        </p:grpSpPr>
        <p:sp>
          <p:nvSpPr>
            <p:cNvPr id="5" name="Rounded Rectangle 4"/>
            <p:cNvSpPr/>
            <p:nvPr/>
          </p:nvSpPr>
          <p:spPr>
            <a:xfrm>
              <a:off x="609600" y="609600"/>
              <a:ext cx="8001000" cy="1524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perspectiveRelaxedModerately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cap="all">
                <a:ln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957943"/>
              <a:ext cx="8001000" cy="89694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Nouns that end in </a:t>
              </a:r>
              <a:r>
                <a:rPr lang="en-US" sz="3200" i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“e”</a:t>
              </a:r>
              <a:r>
                <a:rPr lang="en-US" sz="3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or </a:t>
              </a:r>
            </a:p>
            <a:p>
              <a:pPr algn="ctr">
                <a:defRPr/>
              </a:pPr>
              <a:r>
                <a:rPr lang="en-US" sz="3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 consonant cannot usually be predicted and should be memorized.</a:t>
              </a:r>
            </a:p>
          </p:txBody>
        </p:sp>
      </p:grp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33400" y="3352800"/>
            <a:ext cx="6324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36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Ejemplos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:</a:t>
            </a:r>
            <a:endParaRPr lang="en-US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el</a:t>
            </a:r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lápiz</a:t>
            </a:r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= pencil	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el </a:t>
            </a:r>
            <a:r>
              <a:rPr lang="en-U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papel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= paper	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el </a:t>
            </a:r>
            <a:r>
              <a:rPr lang="en-U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arroz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= rice	</a:t>
            </a:r>
          </a:p>
          <a:p>
            <a:pPr lvl="4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el </a:t>
            </a:r>
            <a:r>
              <a:rPr lang="en-U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cobre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= copper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800601" y="3429000"/>
            <a:ext cx="5105399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</a:t>
            </a:r>
            <a:r>
              <a:rPr lang="en-U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piel</a:t>
            </a:r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skin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</a:t>
            </a:r>
            <a:r>
              <a:rPr lang="en-U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luz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light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</a:t>
            </a:r>
            <a:r>
              <a:rPr lang="en-U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clase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class </a:t>
            </a:r>
            <a:endParaRPr lang="en-US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sndAc>
      <p:stSnd>
        <p:snd r:embed="rId2" name="Drum hit tom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609600"/>
            <a:ext cx="8001000" cy="1676400"/>
            <a:chOff x="609600" y="609600"/>
            <a:chExt cx="8001000" cy="957943"/>
          </a:xfrm>
        </p:grpSpPr>
        <p:sp>
          <p:nvSpPr>
            <p:cNvPr id="5" name="Rounded Rectangle 4"/>
            <p:cNvSpPr/>
            <p:nvPr/>
          </p:nvSpPr>
          <p:spPr>
            <a:xfrm>
              <a:off x="609600" y="609600"/>
              <a:ext cx="8001000" cy="9579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perspectiveRelaxedModerately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cap="all">
                <a:ln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762000"/>
              <a:ext cx="7239000" cy="61555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Nouns that have the following endings are </a:t>
              </a:r>
              <a:r>
                <a:rPr lang="en-US" sz="3200" u="sng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usually</a:t>
              </a:r>
              <a:r>
                <a:rPr lang="en-US" sz="3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feminine:</a:t>
              </a:r>
            </a:p>
          </p:txBody>
        </p:sp>
      </p:grp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066801" y="2532150"/>
            <a:ext cx="3276599" cy="40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6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Ejemplos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: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–dad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–tad	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–</a:t>
            </a:r>
            <a:r>
              <a:rPr lang="en-US" sz="32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tud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	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–</a:t>
            </a:r>
            <a:r>
              <a:rPr lang="en-US" sz="32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umbre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	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–</a:t>
            </a:r>
            <a:r>
              <a:rPr lang="en-US" sz="32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ión</a:t>
            </a: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	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–</a:t>
            </a:r>
            <a:r>
              <a:rPr lang="en-US" sz="32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ie</a:t>
            </a:r>
            <a:endParaRPr lang="en-US" sz="32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334000" y="2628305"/>
            <a:ext cx="5105399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–</a:t>
            </a:r>
            <a:r>
              <a:rPr lang="en-US" sz="32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nza</a:t>
            </a:r>
            <a:endParaRPr lang="en-US" sz="32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–</a:t>
            </a:r>
            <a:r>
              <a:rPr lang="en-US" sz="32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ez</a:t>
            </a:r>
            <a:endParaRPr lang="en-US" sz="32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–</a:t>
            </a:r>
            <a:r>
              <a:rPr lang="en-US" sz="32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eza</a:t>
            </a:r>
            <a:endParaRPr lang="en-US" sz="32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–sis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–</a:t>
            </a:r>
            <a:r>
              <a:rPr lang="en-US" sz="32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itis</a:t>
            </a:r>
            <a:endParaRPr lang="en-US" sz="32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–</a:t>
            </a:r>
            <a:r>
              <a:rPr lang="en-US" sz="32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cia</a:t>
            </a:r>
            <a:endParaRPr lang="en-US" sz="32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sndAc>
      <p:stSnd>
        <p:snd r:embed="rId2" name="Drum hit tom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2895600"/>
            <a:ext cx="46482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la </a:t>
            </a:r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ciudad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= city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la </a:t>
            </a:r>
            <a:r>
              <a:rPr lang="en-U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verdad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= truth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la </a:t>
            </a:r>
            <a:r>
              <a:rPr lang="en-U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nación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= nation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la </a:t>
            </a:r>
            <a:r>
              <a:rPr lang="en-U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serie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= series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la </a:t>
            </a:r>
            <a:r>
              <a:rPr lang="en-U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pereza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= laziness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la </a:t>
            </a:r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crisis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= crisis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1143000"/>
            <a:ext cx="8001000" cy="1066800"/>
            <a:chOff x="762000" y="653143"/>
            <a:chExt cx="8001000" cy="609600"/>
          </a:xfrm>
        </p:grpSpPr>
        <p:sp>
          <p:nvSpPr>
            <p:cNvPr id="7" name="Rounded Rectangle 6"/>
            <p:cNvSpPr/>
            <p:nvPr/>
          </p:nvSpPr>
          <p:spPr>
            <a:xfrm>
              <a:off x="762000" y="653143"/>
              <a:ext cx="8001000" cy="60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perspectiveRelaxedModerately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cap="all">
                <a:ln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762000"/>
              <a:ext cx="7239000" cy="3341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200" i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Ejemplos</a:t>
              </a:r>
              <a:r>
                <a:rPr lang="en-US" sz="3200" i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3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of feminine nouns: </a:t>
              </a:r>
            </a:p>
          </p:txBody>
        </p:sp>
      </p:grpSp>
    </p:spTree>
  </p:cSld>
  <p:clrMapOvr>
    <a:masterClrMapping/>
  </p:clrMapOvr>
  <p:transition>
    <p:sndAc>
      <p:stSnd>
        <p:snd r:embed="rId2" name="Drum hit tom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666</Words>
  <Application>Microsoft Office PowerPoint</Application>
  <PresentationFormat>On-screen Show (4:3)</PresentationFormat>
  <Paragraphs>175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of Nouns:</dc:title>
  <dc:creator>Avon Schools</dc:creator>
  <cp:lastModifiedBy>KATHRYN BRYOWSKY</cp:lastModifiedBy>
  <cp:revision>121</cp:revision>
  <dcterms:created xsi:type="dcterms:W3CDTF">2006-08-30T12:13:24Z</dcterms:created>
  <dcterms:modified xsi:type="dcterms:W3CDTF">2014-08-29T17:35:44Z</dcterms:modified>
</cp:coreProperties>
</file>