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7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9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3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0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7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8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8DAD-09F6-434A-8A7B-83489A1DAE83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0063-7668-46F5-8ED9-F4EC38F2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6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El </a:t>
            </a:r>
            <a:r>
              <a:rPr lang="en-US" u="sng" dirty="0" err="1" smtClean="0"/>
              <a:t>verbo</a:t>
            </a:r>
            <a:r>
              <a:rPr lang="en-US" u="sng" dirty="0" smtClean="0"/>
              <a:t> </a:t>
            </a:r>
            <a:r>
              <a:rPr lang="en-US" u="sng" dirty="0" err="1" smtClean="0"/>
              <a:t>estar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                         </a:t>
            </a:r>
            <a:r>
              <a:rPr lang="en-US" sz="4400" dirty="0" err="1" smtClean="0"/>
              <a:t>Estar</a:t>
            </a:r>
            <a:r>
              <a:rPr lang="en-US" sz="4400" dirty="0"/>
              <a:t>= to be</a:t>
            </a:r>
          </a:p>
          <a:p>
            <a:pPr marL="0" indent="0">
              <a:buNone/>
            </a:pPr>
            <a:r>
              <a:rPr lang="en-US" sz="4400" dirty="0" err="1"/>
              <a:t>yo</a:t>
            </a:r>
            <a:r>
              <a:rPr lang="en-US" sz="4400" dirty="0"/>
              <a:t> </a:t>
            </a:r>
            <a:r>
              <a:rPr lang="en-US" sz="4400" dirty="0" err="1">
                <a:solidFill>
                  <a:srgbClr val="FF0000"/>
                </a:solidFill>
              </a:rPr>
              <a:t>estoy</a:t>
            </a:r>
            <a:r>
              <a:rPr lang="en-US" sz="4400" dirty="0"/>
              <a:t>		</a:t>
            </a:r>
            <a:r>
              <a:rPr lang="en-US" sz="4400" dirty="0" smtClean="0"/>
              <a:t>       </a:t>
            </a:r>
            <a:r>
              <a:rPr lang="en-US" sz="4400" dirty="0" err="1" smtClean="0"/>
              <a:t>nosotros</a:t>
            </a:r>
            <a:r>
              <a:rPr lang="en-US" sz="4400" dirty="0" smtClean="0"/>
              <a:t> </a:t>
            </a:r>
            <a:r>
              <a:rPr lang="en-US" sz="4400" dirty="0" err="1">
                <a:solidFill>
                  <a:srgbClr val="FF0000"/>
                </a:solidFill>
              </a:rPr>
              <a:t>estamos</a:t>
            </a:r>
            <a:r>
              <a:rPr lang="en-US" sz="4400" dirty="0"/>
              <a:t>	</a:t>
            </a:r>
          </a:p>
          <a:p>
            <a:pPr marL="0" indent="0">
              <a:buNone/>
            </a:pPr>
            <a:r>
              <a:rPr lang="en-US" sz="4400" dirty="0" err="1"/>
              <a:t>tú</a:t>
            </a:r>
            <a:r>
              <a:rPr lang="en-US" sz="4400" dirty="0"/>
              <a:t> </a:t>
            </a:r>
            <a:r>
              <a:rPr lang="en-US" sz="4400" dirty="0" err="1">
                <a:solidFill>
                  <a:srgbClr val="FF0000"/>
                </a:solidFill>
              </a:rPr>
              <a:t>estás</a:t>
            </a:r>
            <a:r>
              <a:rPr lang="en-US" sz="4400" dirty="0">
                <a:solidFill>
                  <a:srgbClr val="FF0000"/>
                </a:solidFill>
              </a:rPr>
              <a:t>	</a:t>
            </a:r>
            <a:r>
              <a:rPr lang="en-US" sz="4400" dirty="0"/>
              <a:t>	</a:t>
            </a:r>
            <a:r>
              <a:rPr lang="en-US" sz="4400" dirty="0" smtClean="0"/>
              <a:t>              </a:t>
            </a:r>
            <a:r>
              <a:rPr lang="en-US" sz="4400" dirty="0" err="1" smtClean="0"/>
              <a:t>vosotros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estáis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4400" dirty="0" err="1"/>
              <a:t>él,ella</a:t>
            </a:r>
            <a:r>
              <a:rPr lang="es-ES" sz="4400" dirty="0"/>
              <a:t> </a:t>
            </a:r>
            <a:r>
              <a:rPr lang="es-ES" sz="4400" dirty="0">
                <a:solidFill>
                  <a:srgbClr val="FF0000"/>
                </a:solidFill>
              </a:rPr>
              <a:t>está</a:t>
            </a:r>
            <a:r>
              <a:rPr lang="es-ES" sz="4400" dirty="0"/>
              <a:t>	</a:t>
            </a:r>
            <a:r>
              <a:rPr lang="es-ES" sz="4400" dirty="0" smtClean="0"/>
              <a:t>               </a:t>
            </a:r>
            <a:r>
              <a:rPr lang="es-ES" sz="4400" dirty="0" err="1" smtClean="0"/>
              <a:t>ellos,Uds</a:t>
            </a:r>
            <a:r>
              <a:rPr lang="es-ES" sz="4400" dirty="0" smtClean="0"/>
              <a:t>  </a:t>
            </a:r>
            <a:r>
              <a:rPr lang="es-ES" sz="4400" dirty="0">
                <a:solidFill>
                  <a:srgbClr val="FF0000"/>
                </a:solidFill>
              </a:rPr>
              <a:t>están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err="1"/>
              <a:t>Ud</a:t>
            </a:r>
            <a:r>
              <a:rPr lang="en-US" sz="4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442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76963"/>
          </a:xfrm>
        </p:spPr>
        <p:txBody>
          <a:bodyPr>
            <a:noAutofit/>
          </a:bodyPr>
          <a:lstStyle/>
          <a:p>
            <a:r>
              <a:rPr lang="en-US" sz="3600" dirty="0" err="1"/>
              <a:t>Estar</a:t>
            </a:r>
            <a:r>
              <a:rPr lang="en-US" sz="3600" dirty="0"/>
              <a:t> is used to express 1. Location    2. Feeling/emotions</a:t>
            </a:r>
          </a:p>
          <a:p>
            <a:pPr marL="0" indent="0">
              <a:buNone/>
            </a:pPr>
            <a:r>
              <a:rPr lang="en-US" sz="3600" dirty="0"/>
              <a:t>(How you feel and where you are is when you use the verb </a:t>
            </a:r>
            <a:r>
              <a:rPr lang="en-US" sz="3600" dirty="0" err="1"/>
              <a:t>estar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s-ES" sz="3600" dirty="0"/>
              <a:t>ex. Nosotros estamos en la clase. </a:t>
            </a:r>
            <a:r>
              <a:rPr lang="es-ES" sz="3600" dirty="0" err="1"/>
              <a:t>We</a:t>
            </a:r>
            <a:r>
              <a:rPr lang="es-ES" sz="3600" dirty="0"/>
              <a:t> are in </a:t>
            </a:r>
            <a:r>
              <a:rPr lang="es-ES" sz="3600" dirty="0" err="1"/>
              <a:t>class</a:t>
            </a:r>
            <a:r>
              <a:rPr lang="es-ES" sz="3600" dirty="0"/>
              <a:t>. (</a:t>
            </a:r>
            <a:r>
              <a:rPr lang="es-ES" sz="3600" dirty="0" err="1"/>
              <a:t>location</a:t>
            </a:r>
            <a:r>
              <a:rPr lang="es-ES" sz="3600" dirty="0"/>
              <a:t>)</a:t>
            </a:r>
          </a:p>
          <a:p>
            <a:pPr marL="0" indent="0">
              <a:buNone/>
            </a:pPr>
            <a:r>
              <a:rPr lang="en-US" sz="3600" dirty="0"/>
              <a:t>      El </a:t>
            </a:r>
            <a:r>
              <a:rPr lang="en-US" sz="3600" dirty="0" err="1"/>
              <a:t>está</a:t>
            </a:r>
            <a:r>
              <a:rPr lang="en-US" sz="3600" dirty="0"/>
              <a:t> triste- He is sad. (emotion)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s-ES" sz="3600" dirty="0"/>
              <a:t>Yo estoy- I am			nosotros estamos=</a:t>
            </a:r>
            <a:r>
              <a:rPr lang="es-ES" sz="3600" dirty="0" err="1"/>
              <a:t>we</a:t>
            </a:r>
            <a:r>
              <a:rPr lang="es-ES" sz="3600" dirty="0"/>
              <a:t> are</a:t>
            </a:r>
          </a:p>
          <a:p>
            <a:pPr marL="0" indent="0">
              <a:buNone/>
            </a:pPr>
            <a:r>
              <a:rPr lang="en-US" sz="3600" dirty="0" err="1"/>
              <a:t>tú</a:t>
            </a:r>
            <a:r>
              <a:rPr lang="en-US" sz="3600" dirty="0"/>
              <a:t> </a:t>
            </a:r>
            <a:r>
              <a:rPr lang="en-US" sz="3600" dirty="0" err="1"/>
              <a:t>estás</a:t>
            </a:r>
            <a:r>
              <a:rPr lang="en-US" sz="3600" dirty="0"/>
              <a:t>- you are			</a:t>
            </a:r>
            <a:r>
              <a:rPr lang="en-US" sz="3600" dirty="0" err="1"/>
              <a:t>vosotros</a:t>
            </a:r>
            <a:r>
              <a:rPr lang="en-US" sz="3600" dirty="0"/>
              <a:t> </a:t>
            </a:r>
            <a:r>
              <a:rPr lang="en-US" sz="3600" dirty="0" err="1"/>
              <a:t>estáis</a:t>
            </a:r>
            <a:r>
              <a:rPr lang="en-US" sz="3600" dirty="0"/>
              <a:t>= y'all are</a:t>
            </a:r>
          </a:p>
          <a:p>
            <a:pPr marL="0" indent="0">
              <a:buNone/>
            </a:pPr>
            <a:r>
              <a:rPr lang="en-US" sz="3600" dirty="0" err="1"/>
              <a:t>él</a:t>
            </a:r>
            <a:r>
              <a:rPr lang="en-US" sz="3600" dirty="0"/>
              <a:t> </a:t>
            </a:r>
            <a:r>
              <a:rPr lang="en-US" sz="3600" dirty="0" err="1"/>
              <a:t>está</a:t>
            </a:r>
            <a:r>
              <a:rPr lang="en-US" sz="3600" dirty="0"/>
              <a:t>- he is				</a:t>
            </a:r>
            <a:r>
              <a:rPr lang="en-US" sz="3600" dirty="0" err="1"/>
              <a:t>ellos</a:t>
            </a:r>
            <a:r>
              <a:rPr lang="en-US" sz="3600" dirty="0"/>
              <a:t>, </a:t>
            </a:r>
            <a:r>
              <a:rPr lang="en-US" sz="3600" dirty="0" err="1"/>
              <a:t>uds</a:t>
            </a:r>
            <a:r>
              <a:rPr lang="en-US" sz="3600" dirty="0"/>
              <a:t>. </a:t>
            </a:r>
            <a:r>
              <a:rPr lang="en-US" sz="3600" dirty="0" err="1"/>
              <a:t>están</a:t>
            </a:r>
            <a:r>
              <a:rPr lang="en-US" sz="3600" dirty="0"/>
              <a:t>= they, </a:t>
            </a:r>
            <a:r>
              <a:rPr lang="en-US" sz="3600" dirty="0" err="1"/>
              <a:t>yall</a:t>
            </a:r>
            <a:r>
              <a:rPr lang="en-US" sz="3600" dirty="0"/>
              <a:t> are</a:t>
            </a:r>
          </a:p>
        </p:txBody>
      </p:sp>
    </p:spTree>
    <p:extLst>
      <p:ext uri="{BB962C8B-B14F-4D97-AF65-F5344CB8AC3E}">
        <p14:creationId xmlns:p14="http://schemas.microsoft.com/office/powerpoint/2010/main" val="34509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each sentence with the appropriate form of </a:t>
            </a:r>
            <a:r>
              <a:rPr lang="en-US" dirty="0" err="1" smtClean="0"/>
              <a:t>estar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1</a:t>
            </a:r>
            <a:r>
              <a:rPr lang="en-US" sz="4000" dirty="0"/>
              <a:t>. </a:t>
            </a:r>
            <a:r>
              <a:rPr lang="en-US" sz="4000" dirty="0" err="1"/>
              <a:t>Paco</a:t>
            </a:r>
            <a:r>
              <a:rPr lang="en-US" sz="4000" dirty="0"/>
              <a:t> </a:t>
            </a:r>
            <a:r>
              <a:rPr lang="en-US" sz="4000" dirty="0" smtClean="0"/>
              <a:t>____________ </a:t>
            </a:r>
            <a:r>
              <a:rPr lang="en-US" sz="4000" dirty="0"/>
              <a:t>triste hoy.</a:t>
            </a:r>
          </a:p>
          <a:p>
            <a:pPr marL="0" indent="0">
              <a:buNone/>
            </a:pPr>
            <a:r>
              <a:rPr lang="en-US" sz="4000" dirty="0"/>
              <a:t>2. ¿</a:t>
            </a:r>
            <a:r>
              <a:rPr lang="en-US" sz="4000" dirty="0" err="1"/>
              <a:t>Dónde</a:t>
            </a:r>
            <a:r>
              <a:rPr lang="en-US" sz="4000" dirty="0"/>
              <a:t> _____________ </a:t>
            </a:r>
            <a:r>
              <a:rPr lang="en-US" sz="4000" dirty="0" err="1"/>
              <a:t>tú</a:t>
            </a:r>
            <a:r>
              <a:rPr lang="en-US" sz="4000" dirty="0"/>
              <a:t>?</a:t>
            </a:r>
          </a:p>
          <a:p>
            <a:pPr marL="0" indent="0">
              <a:buNone/>
            </a:pPr>
            <a:r>
              <a:rPr lang="es-ES" sz="4000" dirty="0"/>
              <a:t>3. Mis amigos _____________ en la clase.</a:t>
            </a:r>
          </a:p>
          <a:p>
            <a:pPr marL="0" indent="0">
              <a:buNone/>
            </a:pPr>
            <a:r>
              <a:rPr lang="en-US" sz="4000" dirty="0"/>
              <a:t>4. </a:t>
            </a:r>
            <a:r>
              <a:rPr lang="en-US" sz="4000" dirty="0" err="1"/>
              <a:t>Nosotros</a:t>
            </a:r>
            <a:r>
              <a:rPr lang="en-US" sz="4000" dirty="0"/>
              <a:t> _____________ </a:t>
            </a:r>
            <a:r>
              <a:rPr lang="en-US" sz="4000" dirty="0" err="1"/>
              <a:t>contentos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5.¿Cómo _____________ </a:t>
            </a:r>
            <a:r>
              <a:rPr lang="en-US" sz="4000" dirty="0" err="1"/>
              <a:t>tú</a:t>
            </a:r>
            <a:r>
              <a:rPr lang="en-US" sz="4000" dirty="0"/>
              <a:t>?</a:t>
            </a:r>
          </a:p>
          <a:p>
            <a:pPr marL="0" indent="0">
              <a:buNone/>
            </a:pPr>
            <a:r>
              <a:rPr lang="en-US" sz="4000" dirty="0"/>
              <a:t>6. ¿</a:t>
            </a:r>
            <a:r>
              <a:rPr lang="en-US" sz="4000" dirty="0" err="1"/>
              <a:t>Cómo</a:t>
            </a:r>
            <a:r>
              <a:rPr lang="en-US" sz="4000" dirty="0"/>
              <a:t> _____________ </a:t>
            </a:r>
            <a:r>
              <a:rPr lang="en-US" sz="4000" dirty="0" err="1"/>
              <a:t>Ud</a:t>
            </a:r>
            <a:r>
              <a:rPr lang="en-US" sz="4000" dirty="0"/>
              <a:t>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6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1. </a:t>
            </a:r>
            <a:r>
              <a:rPr lang="en-US" sz="4000" dirty="0" err="1" smtClean="0"/>
              <a:t>Paco</a:t>
            </a:r>
            <a:r>
              <a:rPr lang="en-US" sz="4000" dirty="0" smtClean="0"/>
              <a:t> __</a:t>
            </a:r>
            <a:r>
              <a:rPr lang="en-US" sz="4000" u="sng" dirty="0" err="1" smtClean="0">
                <a:solidFill>
                  <a:srgbClr val="FF0000"/>
                </a:solidFill>
              </a:rPr>
              <a:t>está</a:t>
            </a:r>
            <a:r>
              <a:rPr lang="en-US" sz="4000" dirty="0" smtClean="0"/>
              <a:t>__________ triste hoy.</a:t>
            </a:r>
          </a:p>
          <a:p>
            <a:pPr marL="0" indent="0">
              <a:buNone/>
            </a:pPr>
            <a:r>
              <a:rPr lang="en-US" sz="4000" dirty="0" smtClean="0"/>
              <a:t>2. ¿</a:t>
            </a:r>
            <a:r>
              <a:rPr lang="en-US" sz="4000" dirty="0" err="1" smtClean="0"/>
              <a:t>Dónde</a:t>
            </a:r>
            <a:r>
              <a:rPr lang="en-US" sz="4000" dirty="0" smtClean="0"/>
              <a:t>  </a:t>
            </a:r>
            <a:r>
              <a:rPr lang="en-US" sz="4000" u="sng" dirty="0" err="1" smtClean="0">
                <a:solidFill>
                  <a:srgbClr val="FF0000"/>
                </a:solidFill>
              </a:rPr>
              <a:t>estás</a:t>
            </a:r>
            <a:r>
              <a:rPr lang="en-US" sz="4000" dirty="0" smtClean="0"/>
              <a:t>_____________ </a:t>
            </a:r>
            <a:r>
              <a:rPr lang="en-US" sz="4000" dirty="0" err="1" smtClean="0"/>
              <a:t>tú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s-ES" sz="4000" dirty="0" smtClean="0"/>
              <a:t>3. Mis amigos </a:t>
            </a:r>
            <a:r>
              <a:rPr lang="es-ES" sz="4000" u="sng" dirty="0" smtClean="0"/>
              <a:t>_</a:t>
            </a:r>
            <a:r>
              <a:rPr lang="es-ES" sz="4000" u="sng" dirty="0" smtClean="0">
                <a:solidFill>
                  <a:srgbClr val="FF0000"/>
                </a:solidFill>
              </a:rPr>
              <a:t>están</a:t>
            </a:r>
            <a:r>
              <a:rPr lang="es-ES" sz="4000" dirty="0" smtClean="0"/>
              <a:t>____________ en la clase.</a:t>
            </a:r>
          </a:p>
          <a:p>
            <a:pPr marL="0" indent="0">
              <a:buNone/>
            </a:pPr>
            <a:r>
              <a:rPr lang="en-US" sz="4000" dirty="0" smtClean="0"/>
              <a:t>4. </a:t>
            </a:r>
            <a:r>
              <a:rPr lang="en-US" sz="4000" dirty="0" err="1" smtClean="0"/>
              <a:t>Nosotros</a:t>
            </a:r>
            <a:r>
              <a:rPr lang="en-US" sz="4000" dirty="0" smtClean="0"/>
              <a:t> _</a:t>
            </a:r>
            <a:r>
              <a:rPr lang="en-US" sz="4000" u="sng" dirty="0" err="1" smtClean="0">
                <a:solidFill>
                  <a:srgbClr val="FF0000"/>
                </a:solidFill>
              </a:rPr>
              <a:t>estamos</a:t>
            </a:r>
            <a:r>
              <a:rPr lang="en-US" sz="4000" dirty="0" smtClean="0"/>
              <a:t>_______ </a:t>
            </a:r>
            <a:r>
              <a:rPr lang="en-US" sz="4000" dirty="0" err="1" smtClean="0"/>
              <a:t>contentos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5.¿Cómo _</a:t>
            </a:r>
            <a:r>
              <a:rPr lang="en-US" sz="4000" u="sng" dirty="0" err="1" smtClean="0">
                <a:solidFill>
                  <a:srgbClr val="FF0000"/>
                </a:solidFill>
              </a:rPr>
              <a:t>estás</a:t>
            </a:r>
            <a:r>
              <a:rPr lang="en-US" sz="4000" u="sng" dirty="0" smtClean="0">
                <a:solidFill>
                  <a:srgbClr val="FF0000"/>
                </a:solidFill>
              </a:rPr>
              <a:t>____________ </a:t>
            </a:r>
            <a:r>
              <a:rPr lang="en-US" sz="4000" dirty="0" err="1" smtClean="0"/>
              <a:t>tú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6. 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_</a:t>
            </a:r>
            <a:r>
              <a:rPr lang="en-US" sz="4000" dirty="0" err="1" smtClean="0">
                <a:solidFill>
                  <a:srgbClr val="FF0000"/>
                </a:solidFill>
              </a:rPr>
              <a:t>está</a:t>
            </a:r>
            <a:r>
              <a:rPr lang="en-US" sz="4000" dirty="0" smtClean="0">
                <a:solidFill>
                  <a:srgbClr val="FF0000"/>
                </a:solidFill>
              </a:rPr>
              <a:t>____________ </a:t>
            </a:r>
            <a:r>
              <a:rPr lang="en-US" sz="4000" dirty="0" err="1" smtClean="0"/>
              <a:t>Ud</a:t>
            </a:r>
            <a:r>
              <a:rPr lang="en-US" sz="4000" dirty="0" smtClean="0"/>
              <a:t>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 in Spanish: Used with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sz="3500" dirty="0" smtClean="0"/>
              <a:t>good- </a:t>
            </a:r>
            <a:r>
              <a:rPr lang="en-US" sz="3500" dirty="0" err="1" smtClean="0"/>
              <a:t>bien</a:t>
            </a:r>
            <a:endParaRPr lang="en-US" sz="3500" dirty="0" smtClean="0"/>
          </a:p>
          <a:p>
            <a:r>
              <a:rPr lang="en-US" sz="3500" dirty="0" smtClean="0"/>
              <a:t>bad- </a:t>
            </a:r>
            <a:r>
              <a:rPr lang="en-US" sz="3500" dirty="0"/>
              <a:t>mal</a:t>
            </a:r>
          </a:p>
          <a:p>
            <a:r>
              <a:rPr lang="en-US" sz="3500" dirty="0"/>
              <a:t>ok- </a:t>
            </a:r>
            <a:r>
              <a:rPr lang="en-US" sz="3500" dirty="0" err="1"/>
              <a:t>más</a:t>
            </a:r>
            <a:r>
              <a:rPr lang="en-US" sz="3500" dirty="0"/>
              <a:t> o </a:t>
            </a:r>
            <a:r>
              <a:rPr lang="en-US" sz="3500" dirty="0" err="1"/>
              <a:t>menos</a:t>
            </a:r>
            <a:r>
              <a:rPr lang="en-US" sz="3500" dirty="0" smtClean="0"/>
              <a:t>, </a:t>
            </a:r>
            <a:r>
              <a:rPr lang="en-US" sz="3500" dirty="0"/>
              <a:t>regular</a:t>
            </a:r>
            <a:r>
              <a:rPr lang="en-US" sz="3500" dirty="0" smtClean="0"/>
              <a:t>, </a:t>
            </a:r>
            <a:r>
              <a:rPr lang="en-US" sz="3500" dirty="0" err="1"/>
              <a:t>asi,asi</a:t>
            </a:r>
            <a:endParaRPr lang="en-US" sz="3500" dirty="0"/>
          </a:p>
          <a:p>
            <a:r>
              <a:rPr lang="en-US" sz="3500" dirty="0"/>
              <a:t>happy- </a:t>
            </a:r>
            <a:r>
              <a:rPr lang="en-US" sz="3500" dirty="0" err="1"/>
              <a:t>feliz</a:t>
            </a:r>
            <a:r>
              <a:rPr lang="en-US" sz="3500" dirty="0"/>
              <a:t>, </a:t>
            </a:r>
            <a:r>
              <a:rPr lang="en-US" sz="3500" dirty="0" err="1"/>
              <a:t>contento</a:t>
            </a:r>
            <a:r>
              <a:rPr lang="en-US" sz="3500" dirty="0"/>
              <a:t>/a</a:t>
            </a:r>
          </a:p>
          <a:p>
            <a:r>
              <a:rPr lang="en-US" sz="3500" dirty="0"/>
              <a:t>sad- triste</a:t>
            </a:r>
          </a:p>
          <a:p>
            <a:r>
              <a:rPr lang="en-US" sz="3500" dirty="0"/>
              <a:t>tired- </a:t>
            </a:r>
            <a:r>
              <a:rPr lang="en-US" sz="3500" dirty="0" err="1"/>
              <a:t>cansado</a:t>
            </a:r>
            <a:r>
              <a:rPr lang="en-US" sz="3500" dirty="0"/>
              <a:t>/a</a:t>
            </a:r>
          </a:p>
          <a:p>
            <a:r>
              <a:rPr lang="en-US" sz="3500" dirty="0"/>
              <a:t>excited- </a:t>
            </a:r>
            <a:r>
              <a:rPr lang="en-US" sz="3500" dirty="0" err="1"/>
              <a:t>emocionado</a:t>
            </a:r>
            <a:r>
              <a:rPr lang="en-US" sz="3500" dirty="0"/>
              <a:t>/a</a:t>
            </a:r>
          </a:p>
          <a:p>
            <a:r>
              <a:rPr lang="en-US" sz="3500" dirty="0"/>
              <a:t>nervous- </a:t>
            </a:r>
            <a:r>
              <a:rPr lang="en-US" sz="3500" dirty="0" err="1"/>
              <a:t>nervioso</a:t>
            </a:r>
            <a:r>
              <a:rPr lang="en-US" sz="3500" dirty="0"/>
              <a:t>/a</a:t>
            </a:r>
          </a:p>
          <a:p>
            <a:r>
              <a:rPr lang="en-US" sz="3500" dirty="0"/>
              <a:t>calm- </a:t>
            </a:r>
            <a:r>
              <a:rPr lang="en-US" sz="3500" dirty="0" err="1"/>
              <a:t>tranquilo</a:t>
            </a:r>
            <a:r>
              <a:rPr lang="en-US" sz="3500" dirty="0"/>
              <a:t>/a</a:t>
            </a:r>
          </a:p>
          <a:p>
            <a:r>
              <a:rPr lang="en-US" sz="3500" dirty="0"/>
              <a:t>angry= </a:t>
            </a:r>
            <a:r>
              <a:rPr lang="en-US" sz="3500" dirty="0" err="1" smtClean="0"/>
              <a:t>enojado</a:t>
            </a:r>
            <a:r>
              <a:rPr lang="en-US" sz="3500" dirty="0" smtClean="0"/>
              <a:t>/a</a:t>
            </a:r>
          </a:p>
          <a:p>
            <a:r>
              <a:rPr lang="en-US" sz="3600" dirty="0"/>
              <a:t>depressed= </a:t>
            </a:r>
            <a:r>
              <a:rPr lang="en-US" sz="3600" dirty="0" err="1"/>
              <a:t>deprimido</a:t>
            </a:r>
            <a:r>
              <a:rPr lang="en-US" sz="3600" dirty="0"/>
              <a:t>/a</a:t>
            </a:r>
          </a:p>
          <a:p>
            <a:r>
              <a:rPr lang="en-US" sz="3600" dirty="0"/>
              <a:t>sick- </a:t>
            </a:r>
            <a:r>
              <a:rPr lang="en-US" sz="3600" dirty="0" err="1"/>
              <a:t>enfermo</a:t>
            </a:r>
            <a:r>
              <a:rPr lang="en-US" sz="3600" dirty="0"/>
              <a:t>/a</a:t>
            </a:r>
          </a:p>
          <a:p>
            <a:r>
              <a:rPr lang="en-US" sz="3600" dirty="0"/>
              <a:t>busy- </a:t>
            </a:r>
            <a:r>
              <a:rPr lang="en-US" sz="3600" dirty="0" err="1"/>
              <a:t>ocupado</a:t>
            </a:r>
            <a:r>
              <a:rPr lang="en-US" sz="3600" dirty="0"/>
              <a:t>/a</a:t>
            </a:r>
          </a:p>
          <a:p>
            <a:r>
              <a:rPr lang="en-US" sz="3600" dirty="0"/>
              <a:t>in love- </a:t>
            </a:r>
            <a:r>
              <a:rPr lang="en-US" sz="3600" dirty="0" err="1" smtClean="0"/>
              <a:t>enamorado</a:t>
            </a:r>
            <a:r>
              <a:rPr lang="en-US" sz="3600" dirty="0" smtClean="0"/>
              <a:t>/a</a:t>
            </a:r>
          </a:p>
          <a:p>
            <a:r>
              <a:rPr lang="en-US" sz="3600" dirty="0" smtClean="0"/>
              <a:t>worried- </a:t>
            </a:r>
            <a:r>
              <a:rPr lang="en-US" sz="3600" dirty="0" err="1" smtClean="0"/>
              <a:t>preocupado</a:t>
            </a:r>
            <a:r>
              <a:rPr lang="en-US" sz="3600" dirty="0" smtClean="0"/>
              <a:t>/a</a:t>
            </a:r>
            <a:endParaRPr lang="en-US" sz="3600" dirty="0"/>
          </a:p>
          <a:p>
            <a:pPr marL="0" indent="0">
              <a:buNone/>
            </a:pP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17" y="220761"/>
            <a:ext cx="120374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Be sure to make your emotion match the subject in number and gender:</a:t>
            </a:r>
          </a:p>
          <a:p>
            <a:r>
              <a:rPr lang="es-ES" sz="4000" dirty="0" smtClean="0">
                <a:solidFill>
                  <a:srgbClr val="000000"/>
                </a:solidFill>
              </a:rPr>
              <a:t>I am </a:t>
            </a:r>
            <a:r>
              <a:rPr lang="es-ES" sz="4000" dirty="0" err="1" smtClean="0">
                <a:solidFill>
                  <a:srgbClr val="000000"/>
                </a:solidFill>
              </a:rPr>
              <a:t>tired</a:t>
            </a:r>
            <a:r>
              <a:rPr lang="es-ES" sz="4000" dirty="0" smtClean="0">
                <a:solidFill>
                  <a:srgbClr val="000000"/>
                </a:solidFill>
              </a:rPr>
              <a:t>.         Yo estoy cansada.</a:t>
            </a:r>
          </a:p>
          <a:p>
            <a:r>
              <a:rPr lang="es-ES" sz="4000" dirty="0" err="1" smtClean="0">
                <a:solidFill>
                  <a:srgbClr val="000000"/>
                </a:solidFill>
              </a:rPr>
              <a:t>We</a:t>
            </a:r>
            <a:r>
              <a:rPr lang="es-ES" sz="4000" dirty="0" smtClean="0">
                <a:solidFill>
                  <a:srgbClr val="000000"/>
                </a:solidFill>
              </a:rPr>
              <a:t> are </a:t>
            </a:r>
            <a:r>
              <a:rPr lang="es-ES" sz="4000" dirty="0" err="1" smtClean="0">
                <a:solidFill>
                  <a:srgbClr val="000000"/>
                </a:solidFill>
              </a:rPr>
              <a:t>tired</a:t>
            </a:r>
            <a:r>
              <a:rPr lang="es-ES" sz="4000" dirty="0" smtClean="0">
                <a:solidFill>
                  <a:srgbClr val="000000"/>
                </a:solidFill>
              </a:rPr>
              <a:t>.      Nosotros estamos cansados.(</a:t>
            </a:r>
            <a:r>
              <a:rPr lang="es-ES" sz="2800" dirty="0" err="1" smtClean="0">
                <a:solidFill>
                  <a:srgbClr val="000000"/>
                </a:solidFill>
              </a:rPr>
              <a:t>add</a:t>
            </a:r>
            <a:r>
              <a:rPr lang="es-ES" sz="2800" dirty="0" smtClean="0">
                <a:solidFill>
                  <a:srgbClr val="000000"/>
                </a:solidFill>
              </a:rPr>
              <a:t> s </a:t>
            </a:r>
            <a:r>
              <a:rPr lang="es-ES" sz="2800" dirty="0" err="1" smtClean="0">
                <a:solidFill>
                  <a:srgbClr val="000000"/>
                </a:solidFill>
              </a:rPr>
              <a:t>for</a:t>
            </a:r>
            <a:r>
              <a:rPr lang="es-ES" sz="2800" dirty="0" smtClean="0">
                <a:solidFill>
                  <a:srgbClr val="000000"/>
                </a:solidFill>
              </a:rPr>
              <a:t> plural)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Melissa is tired.   Melissa </a:t>
            </a:r>
            <a:r>
              <a:rPr lang="en-US" sz="4000" dirty="0" err="1" smtClean="0">
                <a:solidFill>
                  <a:srgbClr val="000000"/>
                </a:solidFill>
              </a:rPr>
              <a:t>está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cansada</a:t>
            </a:r>
            <a:r>
              <a:rPr lang="en-US" sz="4000" dirty="0" smtClean="0">
                <a:solidFill>
                  <a:srgbClr val="000000"/>
                </a:solidFill>
              </a:rPr>
              <a:t>. </a:t>
            </a:r>
            <a:r>
              <a:rPr lang="en-US" sz="2800" dirty="0" smtClean="0">
                <a:solidFill>
                  <a:srgbClr val="000000"/>
                </a:solidFill>
              </a:rPr>
              <a:t>(ends in a for girl)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Bob is tired.         Bob </a:t>
            </a:r>
            <a:r>
              <a:rPr lang="en-US" sz="4000" dirty="0" err="1" smtClean="0">
                <a:solidFill>
                  <a:srgbClr val="000000"/>
                </a:solidFill>
              </a:rPr>
              <a:t>está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</a:rPr>
              <a:t>cansado</a:t>
            </a:r>
            <a:r>
              <a:rPr lang="en-US" sz="2800" dirty="0" smtClean="0">
                <a:solidFill>
                  <a:srgbClr val="000000"/>
                </a:solidFill>
              </a:rPr>
              <a:t>.(ends in o for boy)</a:t>
            </a:r>
          </a:p>
          <a:p>
            <a:endParaRPr lang="en-US" sz="3600" dirty="0">
              <a:solidFill>
                <a:srgbClr val="00000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</a:rPr>
              <a:t>Example: The students are busy. Los </a:t>
            </a:r>
            <a:r>
              <a:rPr lang="en-US" sz="3600" dirty="0" err="1" smtClean="0">
                <a:solidFill>
                  <a:srgbClr val="000000"/>
                </a:solidFill>
              </a:rPr>
              <a:t>estudiantes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están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ocupados</a:t>
            </a:r>
            <a:r>
              <a:rPr lang="en-US" sz="36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Where is Mr. Burks? He is in the office. 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¿</a:t>
            </a:r>
            <a:r>
              <a:rPr lang="en-US" sz="3600" dirty="0" err="1" smtClean="0">
                <a:solidFill>
                  <a:srgbClr val="000000"/>
                </a:solidFill>
              </a:rPr>
              <a:t>Dónde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está</a:t>
            </a:r>
            <a:r>
              <a:rPr lang="en-US" sz="3600" dirty="0" smtClean="0">
                <a:solidFill>
                  <a:srgbClr val="000000"/>
                </a:solidFill>
              </a:rPr>
              <a:t> Sr. Burks? El </a:t>
            </a:r>
            <a:r>
              <a:rPr lang="en-US" sz="3600" dirty="0" err="1" smtClean="0">
                <a:solidFill>
                  <a:srgbClr val="FF0000"/>
                </a:solidFill>
              </a:rPr>
              <a:t>está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en</a:t>
            </a:r>
            <a:r>
              <a:rPr lang="en-US" sz="3600" dirty="0" smtClean="0">
                <a:solidFill>
                  <a:srgbClr val="000000"/>
                </a:solidFill>
              </a:rPr>
              <a:t> la </a:t>
            </a:r>
            <a:r>
              <a:rPr lang="en-US" sz="3600" dirty="0" err="1" smtClean="0">
                <a:solidFill>
                  <a:srgbClr val="000000"/>
                </a:solidFill>
              </a:rPr>
              <a:t>oficina</a:t>
            </a:r>
            <a:r>
              <a:rPr lang="en-US" sz="3600" dirty="0" smtClean="0">
                <a:solidFill>
                  <a:srgbClr val="000000"/>
                </a:solidFill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2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322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El verbo estar</vt:lpstr>
      <vt:lpstr>PowerPoint Presentation</vt:lpstr>
      <vt:lpstr>Complete each sentence with the appropriate form of estar: </vt:lpstr>
      <vt:lpstr>PowerPoint Presentation</vt:lpstr>
      <vt:lpstr>Emotion in Spanish: Used with estar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estar</dc:title>
  <dc:creator>KATHRYN BRYOWSKY</dc:creator>
  <cp:lastModifiedBy>KATHRYN BRYOWSKY</cp:lastModifiedBy>
  <cp:revision>3</cp:revision>
  <dcterms:created xsi:type="dcterms:W3CDTF">2014-10-19T20:09:44Z</dcterms:created>
  <dcterms:modified xsi:type="dcterms:W3CDTF">2014-10-19T20:33:15Z</dcterms:modified>
</cp:coreProperties>
</file>